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57" r:id="rId7"/>
    <p:sldId id="264" r:id="rId8"/>
    <p:sldId id="265" r:id="rId9"/>
    <p:sldId id="262" r:id="rId10"/>
    <p:sldId id="270" r:id="rId11"/>
    <p:sldId id="263" r:id="rId12"/>
    <p:sldId id="267" r:id="rId13"/>
    <p:sldId id="268" r:id="rId14"/>
    <p:sldId id="269"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5" autoAdjust="0"/>
    <p:restoredTop sz="94653"/>
  </p:normalViewPr>
  <p:slideViewPr>
    <p:cSldViewPr snapToGrid="0">
      <p:cViewPr>
        <p:scale>
          <a:sx n="83" d="100"/>
          <a:sy n="83" d="100"/>
        </p:scale>
        <p:origin x="320" y="2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25D1CE99-E4B5-41EB-98E2-22026D9133B4}" type="datetimeFigureOut">
              <a:rPr lang="en-CA" smtClean="0"/>
              <a:t>2019-03-11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A8EA988-C011-463E-A343-602F82511745}" type="slidenum">
              <a:rPr lang="en-CA" smtClean="0"/>
              <a:t>‹#›</a:t>
            </a:fld>
            <a:endParaRPr lang="en-CA"/>
          </a:p>
        </p:txBody>
      </p:sp>
    </p:spTree>
    <p:extLst>
      <p:ext uri="{BB962C8B-B14F-4D97-AF65-F5344CB8AC3E}">
        <p14:creationId xmlns:p14="http://schemas.microsoft.com/office/powerpoint/2010/main" val="204445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25D1CE99-E4B5-41EB-98E2-22026D9133B4}" type="datetimeFigureOut">
              <a:rPr lang="en-CA" smtClean="0"/>
              <a:t>2019-03-11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A8EA988-C011-463E-A343-602F82511745}" type="slidenum">
              <a:rPr lang="en-CA" smtClean="0"/>
              <a:t>‹#›</a:t>
            </a:fld>
            <a:endParaRPr lang="en-CA"/>
          </a:p>
        </p:txBody>
      </p:sp>
    </p:spTree>
    <p:extLst>
      <p:ext uri="{BB962C8B-B14F-4D97-AF65-F5344CB8AC3E}">
        <p14:creationId xmlns:p14="http://schemas.microsoft.com/office/powerpoint/2010/main" val="468655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25D1CE99-E4B5-41EB-98E2-22026D9133B4}" type="datetimeFigureOut">
              <a:rPr lang="en-CA" smtClean="0"/>
              <a:t>2019-03-11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A8EA988-C011-463E-A343-602F82511745}" type="slidenum">
              <a:rPr lang="en-CA" smtClean="0"/>
              <a:t>‹#›</a:t>
            </a:fld>
            <a:endParaRPr lang="en-CA"/>
          </a:p>
        </p:txBody>
      </p:sp>
    </p:spTree>
    <p:extLst>
      <p:ext uri="{BB962C8B-B14F-4D97-AF65-F5344CB8AC3E}">
        <p14:creationId xmlns:p14="http://schemas.microsoft.com/office/powerpoint/2010/main" val="590991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25D1CE99-E4B5-41EB-98E2-22026D9133B4}" type="datetimeFigureOut">
              <a:rPr lang="en-CA" smtClean="0"/>
              <a:t>2019-03-11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A8EA988-C011-463E-A343-602F82511745}" type="slidenum">
              <a:rPr lang="en-CA" smtClean="0"/>
              <a:t>‹#›</a:t>
            </a:fld>
            <a:endParaRPr lang="en-CA"/>
          </a:p>
        </p:txBody>
      </p:sp>
    </p:spTree>
    <p:extLst>
      <p:ext uri="{BB962C8B-B14F-4D97-AF65-F5344CB8AC3E}">
        <p14:creationId xmlns:p14="http://schemas.microsoft.com/office/powerpoint/2010/main" val="464702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D1CE99-E4B5-41EB-98E2-22026D9133B4}" type="datetimeFigureOut">
              <a:rPr lang="en-CA" smtClean="0"/>
              <a:t>2019-03-11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A8EA988-C011-463E-A343-602F82511745}" type="slidenum">
              <a:rPr lang="en-CA" smtClean="0"/>
              <a:t>‹#›</a:t>
            </a:fld>
            <a:endParaRPr lang="en-CA"/>
          </a:p>
        </p:txBody>
      </p:sp>
    </p:spTree>
    <p:extLst>
      <p:ext uri="{BB962C8B-B14F-4D97-AF65-F5344CB8AC3E}">
        <p14:creationId xmlns:p14="http://schemas.microsoft.com/office/powerpoint/2010/main" val="1733155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25D1CE99-E4B5-41EB-98E2-22026D9133B4}" type="datetimeFigureOut">
              <a:rPr lang="en-CA" smtClean="0"/>
              <a:t>2019-03-11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A8EA988-C011-463E-A343-602F82511745}" type="slidenum">
              <a:rPr lang="en-CA" smtClean="0"/>
              <a:t>‹#›</a:t>
            </a:fld>
            <a:endParaRPr lang="en-CA"/>
          </a:p>
        </p:txBody>
      </p:sp>
    </p:spTree>
    <p:extLst>
      <p:ext uri="{BB962C8B-B14F-4D97-AF65-F5344CB8AC3E}">
        <p14:creationId xmlns:p14="http://schemas.microsoft.com/office/powerpoint/2010/main" val="4155389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25D1CE99-E4B5-41EB-98E2-22026D9133B4}" type="datetimeFigureOut">
              <a:rPr lang="en-CA" smtClean="0"/>
              <a:t>2019-03-11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A8EA988-C011-463E-A343-602F82511745}" type="slidenum">
              <a:rPr lang="en-CA" smtClean="0"/>
              <a:t>‹#›</a:t>
            </a:fld>
            <a:endParaRPr lang="en-CA"/>
          </a:p>
        </p:txBody>
      </p:sp>
    </p:spTree>
    <p:extLst>
      <p:ext uri="{BB962C8B-B14F-4D97-AF65-F5344CB8AC3E}">
        <p14:creationId xmlns:p14="http://schemas.microsoft.com/office/powerpoint/2010/main" val="184429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25D1CE99-E4B5-41EB-98E2-22026D9133B4}" type="datetimeFigureOut">
              <a:rPr lang="en-CA" smtClean="0"/>
              <a:t>2019-03-11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A8EA988-C011-463E-A343-602F82511745}" type="slidenum">
              <a:rPr lang="en-CA" smtClean="0"/>
              <a:t>‹#›</a:t>
            </a:fld>
            <a:endParaRPr lang="en-CA"/>
          </a:p>
        </p:txBody>
      </p:sp>
    </p:spTree>
    <p:extLst>
      <p:ext uri="{BB962C8B-B14F-4D97-AF65-F5344CB8AC3E}">
        <p14:creationId xmlns:p14="http://schemas.microsoft.com/office/powerpoint/2010/main" val="716262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D1CE99-E4B5-41EB-98E2-22026D9133B4}" type="datetimeFigureOut">
              <a:rPr lang="en-CA" smtClean="0"/>
              <a:t>2019-03-11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CA8EA988-C011-463E-A343-602F82511745}" type="slidenum">
              <a:rPr lang="en-CA" smtClean="0"/>
              <a:t>‹#›</a:t>
            </a:fld>
            <a:endParaRPr lang="en-CA"/>
          </a:p>
        </p:txBody>
      </p:sp>
    </p:spTree>
    <p:extLst>
      <p:ext uri="{BB962C8B-B14F-4D97-AF65-F5344CB8AC3E}">
        <p14:creationId xmlns:p14="http://schemas.microsoft.com/office/powerpoint/2010/main" val="2241624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5D1CE99-E4B5-41EB-98E2-22026D9133B4}" type="datetimeFigureOut">
              <a:rPr lang="en-CA" smtClean="0"/>
              <a:t>2019-03-11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A8EA988-C011-463E-A343-602F82511745}" type="slidenum">
              <a:rPr lang="en-CA" smtClean="0"/>
              <a:t>‹#›</a:t>
            </a:fld>
            <a:endParaRPr lang="en-CA"/>
          </a:p>
        </p:txBody>
      </p:sp>
    </p:spTree>
    <p:extLst>
      <p:ext uri="{BB962C8B-B14F-4D97-AF65-F5344CB8AC3E}">
        <p14:creationId xmlns:p14="http://schemas.microsoft.com/office/powerpoint/2010/main" val="3132094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5D1CE99-E4B5-41EB-98E2-22026D9133B4}" type="datetimeFigureOut">
              <a:rPr lang="en-CA" smtClean="0"/>
              <a:t>2019-03-11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A8EA988-C011-463E-A343-602F82511745}" type="slidenum">
              <a:rPr lang="en-CA" smtClean="0"/>
              <a:t>‹#›</a:t>
            </a:fld>
            <a:endParaRPr lang="en-CA"/>
          </a:p>
        </p:txBody>
      </p:sp>
    </p:spTree>
    <p:extLst>
      <p:ext uri="{BB962C8B-B14F-4D97-AF65-F5344CB8AC3E}">
        <p14:creationId xmlns:p14="http://schemas.microsoft.com/office/powerpoint/2010/main" val="2091635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D1CE99-E4B5-41EB-98E2-22026D9133B4}" type="datetimeFigureOut">
              <a:rPr lang="en-CA" smtClean="0"/>
              <a:t>2019-03-11</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8EA988-C011-463E-A343-602F82511745}" type="slidenum">
              <a:rPr lang="en-CA" smtClean="0"/>
              <a:t>‹#›</a:t>
            </a:fld>
            <a:endParaRPr lang="en-CA"/>
          </a:p>
        </p:txBody>
      </p:sp>
    </p:spTree>
    <p:extLst>
      <p:ext uri="{BB962C8B-B14F-4D97-AF65-F5344CB8AC3E}">
        <p14:creationId xmlns:p14="http://schemas.microsoft.com/office/powerpoint/2010/main" val="1726726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Position Paper 101</a:t>
            </a:r>
          </a:p>
        </p:txBody>
      </p:sp>
      <p:sp>
        <p:nvSpPr>
          <p:cNvPr id="3" name="Subtitle 2"/>
          <p:cNvSpPr>
            <a:spLocks noGrp="1"/>
          </p:cNvSpPr>
          <p:nvPr>
            <p:ph type="subTitle" idx="1"/>
          </p:nvPr>
        </p:nvSpPr>
        <p:spPr/>
        <p:txBody>
          <a:bodyPr/>
          <a:lstStyle/>
          <a:p>
            <a:r>
              <a:rPr lang="en-CA" dirty="0"/>
              <a:t>Social Studies 10-1/20-1/30-1</a:t>
            </a:r>
          </a:p>
        </p:txBody>
      </p:sp>
    </p:spTree>
    <p:extLst>
      <p:ext uri="{BB962C8B-B14F-4D97-AF65-F5344CB8AC3E}">
        <p14:creationId xmlns:p14="http://schemas.microsoft.com/office/powerpoint/2010/main" val="1618097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303"/>
            <a:ext cx="10515600" cy="1325563"/>
          </a:xfrm>
        </p:spPr>
        <p:txBody>
          <a:bodyPr/>
          <a:lstStyle/>
          <a:p>
            <a:pPr algn="ctr"/>
            <a:r>
              <a:rPr lang="en-CA" dirty="0"/>
              <a:t>Practice Source</a:t>
            </a:r>
          </a:p>
        </p:txBody>
      </p:sp>
      <p:sp>
        <p:nvSpPr>
          <p:cNvPr id="3" name="Content Placeholder 2"/>
          <p:cNvSpPr>
            <a:spLocks noGrp="1"/>
          </p:cNvSpPr>
          <p:nvPr>
            <p:ph idx="1"/>
          </p:nvPr>
        </p:nvSpPr>
        <p:spPr>
          <a:xfrm>
            <a:off x="838200" y="2096797"/>
            <a:ext cx="10515600" cy="4351338"/>
          </a:xfrm>
        </p:spPr>
        <p:txBody>
          <a:bodyPr/>
          <a:lstStyle/>
          <a:p>
            <a:pPr marL="0" indent="0" algn="ctr">
              <a:buNone/>
            </a:pPr>
            <a:r>
              <a:rPr lang="en-CA" b="1" dirty="0"/>
              <a:t>FLT is beneficial.</a:t>
            </a:r>
          </a:p>
          <a:p>
            <a:pPr marL="0" indent="0">
              <a:buNone/>
            </a:pPr>
            <a:endParaRPr lang="en-CA" b="1" i="1" dirty="0"/>
          </a:p>
          <a:p>
            <a:pPr marL="0" indent="0" algn="ctr">
              <a:buNone/>
            </a:pPr>
            <a:endParaRPr lang="en-CA" b="1" i="1" dirty="0"/>
          </a:p>
          <a:p>
            <a:pPr marL="0" indent="0" algn="ctr">
              <a:buNone/>
            </a:pPr>
            <a:r>
              <a:rPr lang="en-CA" b="1" i="1" dirty="0"/>
              <a:t>To what extent should we embrace the perspective reflected in the source?</a:t>
            </a:r>
          </a:p>
          <a:p>
            <a:pPr marL="0" indent="0">
              <a:buNone/>
            </a:pPr>
            <a:endParaRPr lang="en-CA" b="1" i="1" dirty="0"/>
          </a:p>
          <a:p>
            <a:pPr marL="0" indent="0">
              <a:buNone/>
            </a:pPr>
            <a:endParaRPr lang="en-CA" b="1" dirty="0"/>
          </a:p>
        </p:txBody>
      </p:sp>
      <p:sp>
        <p:nvSpPr>
          <p:cNvPr id="4" name="TextBox 3">
            <a:extLst>
              <a:ext uri="{FF2B5EF4-FFF2-40B4-BE49-F238E27FC236}">
                <a16:creationId xmlns:a16="http://schemas.microsoft.com/office/drawing/2014/main" id="{53DB5639-1D62-054F-91FF-3089E2FFC8DB}"/>
              </a:ext>
            </a:extLst>
          </p:cNvPr>
          <p:cNvSpPr txBox="1"/>
          <p:nvPr/>
        </p:nvSpPr>
        <p:spPr>
          <a:xfrm>
            <a:off x="4736757" y="2628465"/>
            <a:ext cx="2186817" cy="923330"/>
          </a:xfrm>
          <a:prstGeom prst="rect">
            <a:avLst/>
          </a:prstGeom>
          <a:noFill/>
        </p:spPr>
        <p:txBody>
          <a:bodyPr wrap="none" rtlCol="0">
            <a:spAutoFit/>
          </a:bodyPr>
          <a:lstStyle/>
          <a:p>
            <a:r>
              <a:rPr lang="en-US" dirty="0">
                <a:solidFill>
                  <a:schemeClr val="bg2">
                    <a:lumMod val="50000"/>
                  </a:schemeClr>
                </a:solidFill>
                <a:latin typeface="American Typewriter" panose="02090604020004020304" pitchFamily="18" charset="77"/>
              </a:rPr>
              <a:t>I agree because….</a:t>
            </a:r>
          </a:p>
          <a:p>
            <a:r>
              <a:rPr lang="en-US" sz="1200" dirty="0">
                <a:solidFill>
                  <a:schemeClr val="bg2">
                    <a:lumMod val="50000"/>
                  </a:schemeClr>
                </a:solidFill>
                <a:latin typeface="American Typewriter" panose="02090604020004020304" pitchFamily="18" charset="77"/>
              </a:rPr>
              <a:t>-&gt; you can get work done</a:t>
            </a:r>
          </a:p>
          <a:p>
            <a:r>
              <a:rPr lang="en-US" sz="1200" dirty="0">
                <a:solidFill>
                  <a:schemeClr val="bg2">
                    <a:lumMod val="50000"/>
                  </a:schemeClr>
                </a:solidFill>
                <a:latin typeface="American Typewriter" panose="02090604020004020304" pitchFamily="18" charset="77"/>
              </a:rPr>
              <a:t>-&gt;you can ask for help</a:t>
            </a:r>
          </a:p>
          <a:p>
            <a:r>
              <a:rPr lang="en-US" sz="1200" dirty="0">
                <a:solidFill>
                  <a:schemeClr val="bg2">
                    <a:lumMod val="50000"/>
                  </a:schemeClr>
                </a:solidFill>
                <a:latin typeface="American Typewriter" panose="02090604020004020304" pitchFamily="18" charset="77"/>
              </a:rPr>
              <a:t>-&gt; you can work on projects</a:t>
            </a:r>
          </a:p>
        </p:txBody>
      </p:sp>
      <p:sp>
        <p:nvSpPr>
          <p:cNvPr id="5" name="TextBox 4">
            <a:extLst>
              <a:ext uri="{FF2B5EF4-FFF2-40B4-BE49-F238E27FC236}">
                <a16:creationId xmlns:a16="http://schemas.microsoft.com/office/drawing/2014/main" id="{C19F643E-3959-2542-9971-B4E2A28CA1C6}"/>
              </a:ext>
            </a:extLst>
          </p:cNvPr>
          <p:cNvSpPr txBox="1"/>
          <p:nvPr/>
        </p:nvSpPr>
        <p:spPr>
          <a:xfrm rot="617040">
            <a:off x="7782666" y="1051749"/>
            <a:ext cx="4425250" cy="1661993"/>
          </a:xfrm>
          <a:prstGeom prst="rect">
            <a:avLst/>
          </a:prstGeom>
          <a:noFill/>
        </p:spPr>
        <p:txBody>
          <a:bodyPr wrap="none" rtlCol="0">
            <a:spAutoFit/>
          </a:bodyPr>
          <a:lstStyle/>
          <a:p>
            <a:r>
              <a:rPr lang="en-US" dirty="0">
                <a:solidFill>
                  <a:schemeClr val="bg2">
                    <a:lumMod val="50000"/>
                  </a:schemeClr>
                </a:solidFill>
                <a:latin typeface="American Typewriter" panose="02090604020004020304" pitchFamily="18" charset="77"/>
              </a:rPr>
              <a:t>I remember when…</a:t>
            </a:r>
          </a:p>
          <a:p>
            <a:r>
              <a:rPr lang="en-US" sz="1200" dirty="0">
                <a:solidFill>
                  <a:schemeClr val="bg2">
                    <a:lumMod val="50000"/>
                  </a:schemeClr>
                </a:solidFill>
                <a:latin typeface="American Typewriter" panose="02090604020004020304" pitchFamily="18" charset="77"/>
              </a:rPr>
              <a:t>I had hockey 3 nights a week and was never able</a:t>
            </a:r>
          </a:p>
          <a:p>
            <a:r>
              <a:rPr lang="en-US" sz="1200" dirty="0">
                <a:solidFill>
                  <a:schemeClr val="bg2">
                    <a:lumMod val="50000"/>
                  </a:schemeClr>
                </a:solidFill>
                <a:latin typeface="American Typewriter" panose="02090604020004020304" pitchFamily="18" charset="77"/>
              </a:rPr>
              <a:t>To use my evenings to get work done. It really </a:t>
            </a:r>
          </a:p>
          <a:p>
            <a:r>
              <a:rPr lang="en-US" sz="1200" dirty="0">
                <a:solidFill>
                  <a:schemeClr val="bg2">
                    <a:lumMod val="50000"/>
                  </a:schemeClr>
                </a:solidFill>
                <a:latin typeface="American Typewriter" panose="02090604020004020304" pitchFamily="18" charset="77"/>
              </a:rPr>
              <a:t>Helped me stay on top of stuff</a:t>
            </a:r>
          </a:p>
          <a:p>
            <a:endParaRPr lang="en-US" sz="1200" dirty="0">
              <a:solidFill>
                <a:schemeClr val="bg2">
                  <a:lumMod val="50000"/>
                </a:schemeClr>
              </a:solidFill>
              <a:latin typeface="American Typewriter" panose="02090604020004020304" pitchFamily="18" charset="77"/>
            </a:endParaRPr>
          </a:p>
          <a:p>
            <a:r>
              <a:rPr lang="en-US" sz="1200" dirty="0">
                <a:solidFill>
                  <a:schemeClr val="bg2">
                    <a:lumMod val="50000"/>
                  </a:schemeClr>
                </a:solidFill>
                <a:latin typeface="American Typewriter" panose="02090604020004020304" pitchFamily="18" charset="77"/>
              </a:rPr>
              <a:t>When I didn’t understand how to write a PP because</a:t>
            </a:r>
          </a:p>
          <a:p>
            <a:r>
              <a:rPr lang="en-US" sz="1200" dirty="0">
                <a:solidFill>
                  <a:schemeClr val="bg2">
                    <a:lumMod val="50000"/>
                  </a:schemeClr>
                </a:solidFill>
                <a:latin typeface="American Typewriter" panose="02090604020004020304" pitchFamily="18" charset="77"/>
              </a:rPr>
              <a:t>I had a hard time concentrating so I when to Ms.Gill’s FLT</a:t>
            </a:r>
          </a:p>
          <a:p>
            <a:r>
              <a:rPr lang="en-US" sz="1200" dirty="0">
                <a:solidFill>
                  <a:schemeClr val="bg2">
                    <a:lumMod val="50000"/>
                  </a:schemeClr>
                </a:solidFill>
                <a:latin typeface="American Typewriter" panose="02090604020004020304" pitchFamily="18" charset="77"/>
              </a:rPr>
              <a:t>and we went through it one-on-one</a:t>
            </a:r>
          </a:p>
        </p:txBody>
      </p:sp>
      <p:sp>
        <p:nvSpPr>
          <p:cNvPr id="6" name="TextBox 5">
            <a:extLst>
              <a:ext uri="{FF2B5EF4-FFF2-40B4-BE49-F238E27FC236}">
                <a16:creationId xmlns:a16="http://schemas.microsoft.com/office/drawing/2014/main" id="{AB16EFD9-86A7-A94E-AB59-03BECB324585}"/>
              </a:ext>
            </a:extLst>
          </p:cNvPr>
          <p:cNvSpPr txBox="1"/>
          <p:nvPr/>
        </p:nvSpPr>
        <p:spPr>
          <a:xfrm rot="21103406">
            <a:off x="359324" y="276903"/>
            <a:ext cx="3253070" cy="1107996"/>
          </a:xfrm>
          <a:prstGeom prst="rect">
            <a:avLst/>
          </a:prstGeom>
          <a:noFill/>
        </p:spPr>
        <p:txBody>
          <a:bodyPr wrap="none" rtlCol="0">
            <a:spAutoFit/>
          </a:bodyPr>
          <a:lstStyle/>
          <a:p>
            <a:r>
              <a:rPr lang="en-US" dirty="0">
                <a:solidFill>
                  <a:schemeClr val="bg2">
                    <a:lumMod val="50000"/>
                  </a:schemeClr>
                </a:solidFill>
                <a:latin typeface="American Typewriter" panose="02090604020004020304" pitchFamily="18" charset="77"/>
              </a:rPr>
              <a:t>What if…</a:t>
            </a:r>
          </a:p>
          <a:p>
            <a:r>
              <a:rPr lang="en-US" sz="1200" dirty="0">
                <a:solidFill>
                  <a:schemeClr val="bg2">
                    <a:lumMod val="50000"/>
                  </a:schemeClr>
                </a:solidFill>
                <a:latin typeface="American Typewriter" panose="02090604020004020304" pitchFamily="18" charset="77"/>
              </a:rPr>
              <a:t>I pulled some statistics off of PowerSchool</a:t>
            </a:r>
          </a:p>
          <a:p>
            <a:r>
              <a:rPr lang="en-US" sz="1200" dirty="0">
                <a:solidFill>
                  <a:schemeClr val="bg2">
                    <a:lumMod val="50000"/>
                  </a:schemeClr>
                </a:solidFill>
                <a:latin typeface="American Typewriter" panose="02090604020004020304" pitchFamily="18" charset="77"/>
              </a:rPr>
              <a:t>to solidify and backup my argument</a:t>
            </a:r>
          </a:p>
          <a:p>
            <a:endParaRPr lang="en-US" sz="1200" dirty="0">
              <a:solidFill>
                <a:schemeClr val="bg2">
                  <a:lumMod val="50000"/>
                </a:schemeClr>
              </a:solidFill>
              <a:latin typeface="American Typewriter" panose="02090604020004020304" pitchFamily="18" charset="77"/>
            </a:endParaRPr>
          </a:p>
          <a:p>
            <a:r>
              <a:rPr lang="en-US" sz="1200" dirty="0">
                <a:solidFill>
                  <a:schemeClr val="bg2">
                    <a:lumMod val="50000"/>
                  </a:schemeClr>
                </a:solidFill>
                <a:latin typeface="American Typewriter" panose="02090604020004020304" pitchFamily="18" charset="77"/>
              </a:rPr>
              <a:t>I asked my friends what they thought</a:t>
            </a:r>
          </a:p>
        </p:txBody>
      </p:sp>
      <p:sp>
        <p:nvSpPr>
          <p:cNvPr id="7" name="TextBox 6">
            <a:extLst>
              <a:ext uri="{FF2B5EF4-FFF2-40B4-BE49-F238E27FC236}">
                <a16:creationId xmlns:a16="http://schemas.microsoft.com/office/drawing/2014/main" id="{2C9EDE62-36A3-2944-92B5-EFDB378CB021}"/>
              </a:ext>
            </a:extLst>
          </p:cNvPr>
          <p:cNvSpPr txBox="1"/>
          <p:nvPr/>
        </p:nvSpPr>
        <p:spPr>
          <a:xfrm rot="905089">
            <a:off x="1615766" y="1905190"/>
            <a:ext cx="1778952" cy="1446550"/>
          </a:xfrm>
          <a:prstGeom prst="rect">
            <a:avLst/>
          </a:prstGeom>
          <a:noFill/>
        </p:spPr>
        <p:txBody>
          <a:bodyPr wrap="square" rtlCol="0">
            <a:spAutoFit/>
          </a:bodyPr>
          <a:lstStyle/>
          <a:p>
            <a:r>
              <a:rPr lang="en-US" dirty="0">
                <a:solidFill>
                  <a:schemeClr val="bg2">
                    <a:lumMod val="50000"/>
                  </a:schemeClr>
                </a:solidFill>
                <a:latin typeface="American Typewriter" panose="02090604020004020304" pitchFamily="18" charset="77"/>
              </a:rPr>
              <a:t>I know that…</a:t>
            </a:r>
          </a:p>
          <a:p>
            <a:r>
              <a:rPr lang="en-US" sz="1000" dirty="0">
                <a:solidFill>
                  <a:schemeClr val="bg2">
                    <a:lumMod val="50000"/>
                  </a:schemeClr>
                </a:solidFill>
                <a:latin typeface="American Typewriter" panose="02090604020004020304" pitchFamily="18" charset="77"/>
              </a:rPr>
              <a:t>-&gt; you have to sign up at least an hour before, but it’s best to sign up at the beginning of the week during connection block and teachers give you time to do that</a:t>
            </a:r>
          </a:p>
        </p:txBody>
      </p:sp>
      <p:sp>
        <p:nvSpPr>
          <p:cNvPr id="9" name="TextBox 8">
            <a:extLst>
              <a:ext uri="{FF2B5EF4-FFF2-40B4-BE49-F238E27FC236}">
                <a16:creationId xmlns:a16="http://schemas.microsoft.com/office/drawing/2014/main" id="{958BC294-FD38-0340-8CFF-5DAC26487BED}"/>
              </a:ext>
            </a:extLst>
          </p:cNvPr>
          <p:cNvSpPr txBox="1"/>
          <p:nvPr/>
        </p:nvSpPr>
        <p:spPr>
          <a:xfrm rot="20815682">
            <a:off x="4998540" y="1445163"/>
            <a:ext cx="2919197" cy="646331"/>
          </a:xfrm>
          <a:prstGeom prst="rect">
            <a:avLst/>
          </a:prstGeom>
          <a:noFill/>
        </p:spPr>
        <p:txBody>
          <a:bodyPr wrap="none" rtlCol="0">
            <a:spAutoFit/>
          </a:bodyPr>
          <a:lstStyle/>
          <a:p>
            <a:r>
              <a:rPr lang="en-US" dirty="0">
                <a:solidFill>
                  <a:schemeClr val="bg2">
                    <a:lumMod val="50000"/>
                  </a:schemeClr>
                </a:solidFill>
                <a:latin typeface="American Typewriter" panose="02090604020004020304" pitchFamily="18" charset="77"/>
              </a:rPr>
              <a:t>= Flexible Learning Time</a:t>
            </a:r>
          </a:p>
          <a:p>
            <a:endParaRPr lang="en-US" dirty="0"/>
          </a:p>
        </p:txBody>
      </p:sp>
      <p:sp>
        <p:nvSpPr>
          <p:cNvPr id="10" name="Rectangle 9">
            <a:extLst>
              <a:ext uri="{FF2B5EF4-FFF2-40B4-BE49-F238E27FC236}">
                <a16:creationId xmlns:a16="http://schemas.microsoft.com/office/drawing/2014/main" id="{FBDFBF5D-DBEC-504E-818A-8EF1D58692B2}"/>
              </a:ext>
            </a:extLst>
          </p:cNvPr>
          <p:cNvSpPr/>
          <p:nvPr/>
        </p:nvSpPr>
        <p:spPr>
          <a:xfrm rot="656823">
            <a:off x="7234454" y="2729209"/>
            <a:ext cx="3513049" cy="1138773"/>
          </a:xfrm>
          <a:prstGeom prst="rect">
            <a:avLst/>
          </a:prstGeom>
        </p:spPr>
        <p:txBody>
          <a:bodyPr wrap="square">
            <a:spAutoFit/>
          </a:bodyPr>
          <a:lstStyle/>
          <a:p>
            <a:r>
              <a:rPr lang="en-CA" sz="1600" dirty="0">
                <a:solidFill>
                  <a:schemeClr val="bg2">
                    <a:lumMod val="50000"/>
                  </a:schemeClr>
                </a:solidFill>
                <a:latin typeface="American Typewriter" panose="02090604020004020304" pitchFamily="18" charset="77"/>
              </a:rPr>
              <a:t>= favorable or advantageous; resulting in good.</a:t>
            </a:r>
          </a:p>
          <a:p>
            <a:br>
              <a:rPr lang="en-CA" dirty="0"/>
            </a:br>
            <a:endParaRPr lang="en-US" dirty="0">
              <a:solidFill>
                <a:schemeClr val="bg2">
                  <a:lumMod val="50000"/>
                </a:schemeClr>
              </a:solidFill>
              <a:latin typeface="American Typewriter" panose="02090604020004020304" pitchFamily="18" charset="77"/>
            </a:endParaRPr>
          </a:p>
        </p:txBody>
      </p:sp>
      <p:sp>
        <p:nvSpPr>
          <p:cNvPr id="11" name="TextBox 10">
            <a:extLst>
              <a:ext uri="{FF2B5EF4-FFF2-40B4-BE49-F238E27FC236}">
                <a16:creationId xmlns:a16="http://schemas.microsoft.com/office/drawing/2014/main" id="{3FB164AA-69EC-E046-89A3-E97EFEBE3118}"/>
              </a:ext>
            </a:extLst>
          </p:cNvPr>
          <p:cNvSpPr txBox="1"/>
          <p:nvPr/>
        </p:nvSpPr>
        <p:spPr>
          <a:xfrm>
            <a:off x="480447" y="1828800"/>
            <a:ext cx="184731" cy="369332"/>
          </a:xfrm>
          <a:prstGeom prst="rect">
            <a:avLst/>
          </a:prstGeom>
          <a:noFill/>
        </p:spPr>
        <p:txBody>
          <a:bodyPr wrap="none" rtlCol="0">
            <a:spAutoFit/>
          </a:bodyPr>
          <a:lstStyle/>
          <a:p>
            <a:endParaRPr lang="en-US" dirty="0"/>
          </a:p>
        </p:txBody>
      </p:sp>
      <p:cxnSp>
        <p:nvCxnSpPr>
          <p:cNvPr id="16" name="Straight Arrow Connector 15">
            <a:extLst>
              <a:ext uri="{FF2B5EF4-FFF2-40B4-BE49-F238E27FC236}">
                <a16:creationId xmlns:a16="http://schemas.microsoft.com/office/drawing/2014/main" id="{BE700D9F-F661-FD48-BC0E-6325F37195F2}"/>
              </a:ext>
            </a:extLst>
          </p:cNvPr>
          <p:cNvCxnSpPr/>
          <p:nvPr/>
        </p:nvCxnSpPr>
        <p:spPr>
          <a:xfrm flipH="1" flipV="1">
            <a:off x="3487119" y="1123412"/>
            <a:ext cx="1476152" cy="9733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CEBE29AB-6C4D-8542-B0C9-22A11DF0C387}"/>
              </a:ext>
            </a:extLst>
          </p:cNvPr>
          <p:cNvCxnSpPr>
            <a:cxnSpLocks/>
          </p:cNvCxnSpPr>
          <p:nvPr/>
        </p:nvCxnSpPr>
        <p:spPr>
          <a:xfrm flipV="1">
            <a:off x="7128759" y="1548087"/>
            <a:ext cx="569634" cy="5487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F655C4CA-FE04-AF46-AA82-7425C79C52C3}"/>
              </a:ext>
            </a:extLst>
          </p:cNvPr>
          <p:cNvCxnSpPr>
            <a:cxnSpLocks/>
          </p:cNvCxnSpPr>
          <p:nvPr/>
        </p:nvCxnSpPr>
        <p:spPr>
          <a:xfrm flipH="1">
            <a:off x="3371763" y="2343664"/>
            <a:ext cx="11837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6563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7AA72-3C9A-C54E-8CAC-BC51982D0456}"/>
              </a:ext>
            </a:extLst>
          </p:cNvPr>
          <p:cNvSpPr>
            <a:spLocks noGrp="1"/>
          </p:cNvSpPr>
          <p:nvPr>
            <p:ph type="title"/>
          </p:nvPr>
        </p:nvSpPr>
        <p:spPr/>
        <p:txBody>
          <a:bodyPr/>
          <a:lstStyle/>
          <a:p>
            <a:r>
              <a:rPr lang="en-US" dirty="0"/>
              <a:t>Practice Source Planning</a:t>
            </a:r>
          </a:p>
        </p:txBody>
      </p:sp>
      <p:sp>
        <p:nvSpPr>
          <p:cNvPr id="3" name="Content Placeholder 2">
            <a:extLst>
              <a:ext uri="{FF2B5EF4-FFF2-40B4-BE49-F238E27FC236}">
                <a16:creationId xmlns:a16="http://schemas.microsoft.com/office/drawing/2014/main" id="{D94B9E31-5D6C-D042-B5C9-8562412C910D}"/>
              </a:ext>
            </a:extLst>
          </p:cNvPr>
          <p:cNvSpPr>
            <a:spLocks noGrp="1"/>
          </p:cNvSpPr>
          <p:nvPr>
            <p:ph idx="1"/>
          </p:nvPr>
        </p:nvSpPr>
        <p:spPr>
          <a:xfrm>
            <a:off x="838200" y="1690688"/>
            <a:ext cx="10515600" cy="4351338"/>
          </a:xfrm>
        </p:spPr>
        <p:txBody>
          <a:bodyPr>
            <a:normAutofit fontScale="70000" lnSpcReduction="20000"/>
          </a:bodyPr>
          <a:lstStyle/>
          <a:p>
            <a:r>
              <a:rPr lang="en-CA" dirty="0"/>
              <a:t>Introduction Paragraph </a:t>
            </a:r>
          </a:p>
          <a:p>
            <a:pPr lvl="1"/>
            <a:r>
              <a:rPr lang="en-CA" dirty="0"/>
              <a:t>What is FLT? Give some background information. </a:t>
            </a:r>
          </a:p>
          <a:p>
            <a:pPr lvl="1"/>
            <a:r>
              <a:rPr lang="en-CA" dirty="0"/>
              <a:t>State your position: </a:t>
            </a:r>
            <a:r>
              <a:rPr lang="en-CA" dirty="0">
                <a:solidFill>
                  <a:srgbClr val="00B050"/>
                </a:solidFill>
              </a:rPr>
              <a:t>agree</a:t>
            </a:r>
            <a:r>
              <a:rPr lang="en-CA" dirty="0"/>
              <a:t> or disagree? Because… reason 1, 2, and 3</a:t>
            </a:r>
          </a:p>
          <a:p>
            <a:r>
              <a:rPr lang="en-CA" dirty="0"/>
              <a:t>Body #1</a:t>
            </a:r>
          </a:p>
          <a:p>
            <a:pPr lvl="1"/>
            <a:r>
              <a:rPr lang="en-CA" dirty="0"/>
              <a:t>Reason 1: It allows students to get extra help from their teachers, outside of class time. Explain in detail. Provide an example of a time where you were able to do this.</a:t>
            </a:r>
          </a:p>
          <a:p>
            <a:r>
              <a:rPr lang="en-CA" dirty="0"/>
              <a:t>Body #2</a:t>
            </a:r>
          </a:p>
          <a:p>
            <a:pPr lvl="1"/>
            <a:r>
              <a:rPr lang="en-CA" dirty="0"/>
              <a:t>Reason 2: It allows students to spend time during the school day catching up on course work, because of the amount of extra-curriculars most have. Explain in detail. Provide an example of a ti8me where it allowed you to use this time.  Do you have any stats on this? How many students are involved in extra curriculars and how much after school time is spent on them?</a:t>
            </a:r>
          </a:p>
          <a:p>
            <a:r>
              <a:rPr lang="en-CA" dirty="0"/>
              <a:t>Body #3</a:t>
            </a:r>
          </a:p>
          <a:p>
            <a:pPr lvl="1"/>
            <a:r>
              <a:rPr lang="en-CA" dirty="0"/>
              <a:t>Reason 3: It allows time for collaboration between students who might not be able to meet outside of school hours. Provide reasons for why collaboration is important.</a:t>
            </a:r>
          </a:p>
          <a:p>
            <a:r>
              <a:rPr lang="en-CA" dirty="0"/>
              <a:t>Conclusion </a:t>
            </a:r>
          </a:p>
          <a:p>
            <a:pPr lvl="1"/>
            <a:r>
              <a:rPr lang="en-CA" dirty="0"/>
              <a:t>What did you tell me? Assume the reader is very forgetful, and remind them of all of your arguments again.</a:t>
            </a:r>
          </a:p>
          <a:p>
            <a:pPr lvl="1"/>
            <a:r>
              <a:rPr lang="en-CA" dirty="0"/>
              <a:t>Remember, summarize not repeat!</a:t>
            </a:r>
          </a:p>
          <a:p>
            <a:endParaRPr lang="en-US" dirty="0"/>
          </a:p>
        </p:txBody>
      </p:sp>
    </p:spTree>
    <p:extLst>
      <p:ext uri="{BB962C8B-B14F-4D97-AF65-F5344CB8AC3E}">
        <p14:creationId xmlns:p14="http://schemas.microsoft.com/office/powerpoint/2010/main" val="1154642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7CF32-19BB-8B4A-A4EB-86ADB0D95F51}"/>
              </a:ext>
            </a:extLst>
          </p:cNvPr>
          <p:cNvSpPr>
            <a:spLocks noGrp="1"/>
          </p:cNvSpPr>
          <p:nvPr>
            <p:ph type="title"/>
          </p:nvPr>
        </p:nvSpPr>
        <p:spPr/>
        <p:txBody>
          <a:bodyPr/>
          <a:lstStyle/>
          <a:p>
            <a:r>
              <a:rPr lang="en-US" dirty="0"/>
              <a:t>Analysis of the Source</a:t>
            </a:r>
          </a:p>
        </p:txBody>
      </p:sp>
      <p:sp>
        <p:nvSpPr>
          <p:cNvPr id="3" name="Content Placeholder 2">
            <a:extLst>
              <a:ext uri="{FF2B5EF4-FFF2-40B4-BE49-F238E27FC236}">
                <a16:creationId xmlns:a16="http://schemas.microsoft.com/office/drawing/2014/main" id="{F6C6BC3C-5188-1943-A648-9A6B253D0F52}"/>
              </a:ext>
            </a:extLst>
          </p:cNvPr>
          <p:cNvSpPr>
            <a:spLocks noGrp="1"/>
          </p:cNvSpPr>
          <p:nvPr>
            <p:ph idx="1"/>
          </p:nvPr>
        </p:nvSpPr>
        <p:spPr/>
        <p:txBody>
          <a:bodyPr>
            <a:normAutofit/>
          </a:bodyPr>
          <a:lstStyle/>
          <a:p>
            <a:pPr lvl="1"/>
            <a:r>
              <a:rPr lang="en-US" dirty="0"/>
              <a:t>Satisfactory = FLT is a block during the day that students get time to work on homework.</a:t>
            </a:r>
          </a:p>
          <a:p>
            <a:pPr marL="457200" lvl="1" indent="0">
              <a:buNone/>
            </a:pPr>
            <a:endParaRPr lang="en-US" dirty="0"/>
          </a:p>
          <a:p>
            <a:pPr lvl="1"/>
            <a:r>
              <a:rPr lang="en-US" dirty="0"/>
              <a:t>Proficient = Flexible Learning Time (FLT) is a regular block in the school day where students sign up for one of their current teachers, go to that classroom, and use their time how they best see fit. </a:t>
            </a:r>
          </a:p>
          <a:p>
            <a:pPr marL="457200" lvl="1" indent="0">
              <a:buNone/>
            </a:pPr>
            <a:endParaRPr lang="en-US" dirty="0"/>
          </a:p>
          <a:p>
            <a:pPr lvl="1"/>
            <a:r>
              <a:rPr lang="en-US" dirty="0"/>
              <a:t>Excellent = Flexible Learning Time (FLT) is a regular block in the school day where students choose one of their current teachers, sign up for that classroom (ahead of time), and use their time in whichever way they best see fit contributing to meeting their needs that day. FLT was introduced because… FLT occurs on… </a:t>
            </a:r>
          </a:p>
          <a:p>
            <a:endParaRPr lang="en-US" dirty="0"/>
          </a:p>
        </p:txBody>
      </p:sp>
    </p:spTree>
    <p:extLst>
      <p:ext uri="{BB962C8B-B14F-4D97-AF65-F5344CB8AC3E}">
        <p14:creationId xmlns:p14="http://schemas.microsoft.com/office/powerpoint/2010/main" val="3762480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7CF32-19BB-8B4A-A4EB-86ADB0D95F51}"/>
              </a:ext>
            </a:extLst>
          </p:cNvPr>
          <p:cNvSpPr>
            <a:spLocks noGrp="1"/>
          </p:cNvSpPr>
          <p:nvPr>
            <p:ph type="title"/>
          </p:nvPr>
        </p:nvSpPr>
        <p:spPr/>
        <p:txBody>
          <a:bodyPr/>
          <a:lstStyle/>
          <a:p>
            <a:r>
              <a:rPr lang="en-US" dirty="0"/>
              <a:t>Argumentation </a:t>
            </a:r>
          </a:p>
        </p:txBody>
      </p:sp>
      <p:sp>
        <p:nvSpPr>
          <p:cNvPr id="3" name="Content Placeholder 2">
            <a:extLst>
              <a:ext uri="{FF2B5EF4-FFF2-40B4-BE49-F238E27FC236}">
                <a16:creationId xmlns:a16="http://schemas.microsoft.com/office/drawing/2014/main" id="{F6C6BC3C-5188-1943-A648-9A6B253D0F52}"/>
              </a:ext>
            </a:extLst>
          </p:cNvPr>
          <p:cNvSpPr>
            <a:spLocks noGrp="1"/>
          </p:cNvSpPr>
          <p:nvPr>
            <p:ph idx="1"/>
          </p:nvPr>
        </p:nvSpPr>
        <p:spPr/>
        <p:txBody>
          <a:bodyPr>
            <a:normAutofit/>
          </a:bodyPr>
          <a:lstStyle/>
          <a:p>
            <a:pPr lvl="1"/>
            <a:r>
              <a:rPr lang="en-US" dirty="0"/>
              <a:t>Satisfactory = FLT is beneficial and students should use it wisely if they are worried about getting work done. </a:t>
            </a:r>
          </a:p>
          <a:p>
            <a:pPr marL="457200" lvl="1" indent="0">
              <a:buNone/>
            </a:pPr>
            <a:endParaRPr lang="en-US" dirty="0"/>
          </a:p>
          <a:p>
            <a:pPr lvl="1"/>
            <a:r>
              <a:rPr lang="en-US" dirty="0"/>
              <a:t>Proficient = FLT is beneficial because it creates flexible opportunities for students to meet their academic needs. </a:t>
            </a:r>
          </a:p>
          <a:p>
            <a:pPr marL="457200" lvl="1" indent="0">
              <a:buNone/>
            </a:pPr>
            <a:endParaRPr lang="en-US" dirty="0"/>
          </a:p>
          <a:p>
            <a:pPr lvl="1"/>
            <a:r>
              <a:rPr lang="en-US" dirty="0"/>
              <a:t>Excellent = FLT is beneficial because it creates flexible opportunities for all students to get the assistance and guidance they require to meet their goals FLT is centered on student choice, therefore creating an environment where students can become independent and be accountable for their own success.  </a:t>
            </a:r>
          </a:p>
          <a:p>
            <a:endParaRPr lang="en-US" dirty="0"/>
          </a:p>
        </p:txBody>
      </p:sp>
    </p:spTree>
    <p:extLst>
      <p:ext uri="{BB962C8B-B14F-4D97-AF65-F5344CB8AC3E}">
        <p14:creationId xmlns:p14="http://schemas.microsoft.com/office/powerpoint/2010/main" val="2000629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7CF32-19BB-8B4A-A4EB-86ADB0D95F51}"/>
              </a:ext>
            </a:extLst>
          </p:cNvPr>
          <p:cNvSpPr>
            <a:spLocks noGrp="1"/>
          </p:cNvSpPr>
          <p:nvPr>
            <p:ph type="title"/>
          </p:nvPr>
        </p:nvSpPr>
        <p:spPr/>
        <p:txBody>
          <a:bodyPr/>
          <a:lstStyle/>
          <a:p>
            <a:r>
              <a:rPr lang="en-US" dirty="0"/>
              <a:t>Evidence</a:t>
            </a:r>
          </a:p>
        </p:txBody>
      </p:sp>
      <p:sp>
        <p:nvSpPr>
          <p:cNvPr id="3" name="Content Placeholder 2">
            <a:extLst>
              <a:ext uri="{FF2B5EF4-FFF2-40B4-BE49-F238E27FC236}">
                <a16:creationId xmlns:a16="http://schemas.microsoft.com/office/drawing/2014/main" id="{F6C6BC3C-5188-1943-A648-9A6B253D0F52}"/>
              </a:ext>
            </a:extLst>
          </p:cNvPr>
          <p:cNvSpPr>
            <a:spLocks noGrp="1"/>
          </p:cNvSpPr>
          <p:nvPr>
            <p:ph idx="1"/>
          </p:nvPr>
        </p:nvSpPr>
        <p:spPr/>
        <p:txBody>
          <a:bodyPr>
            <a:normAutofit/>
          </a:bodyPr>
          <a:lstStyle/>
          <a:p>
            <a:pPr lvl="1"/>
            <a:r>
              <a:rPr lang="en-US" dirty="0"/>
              <a:t>Satisfactory = FLT works because students marks are going up and they are less stressed out. </a:t>
            </a:r>
          </a:p>
          <a:p>
            <a:pPr marL="457200" lvl="1" indent="0">
              <a:buNone/>
            </a:pPr>
            <a:endParaRPr lang="en-US" dirty="0"/>
          </a:p>
          <a:p>
            <a:pPr lvl="1"/>
            <a:r>
              <a:rPr lang="en-US" dirty="0"/>
              <a:t>Proficient = FLT is working because the reports pulled off of PowerSchool indicate that</a:t>
            </a:r>
            <a:r>
              <a:rPr lang="en-US" dirty="0">
                <a:solidFill>
                  <a:srgbClr val="00B050"/>
                </a:solidFill>
              </a:rPr>
              <a:t> --% </a:t>
            </a:r>
            <a:r>
              <a:rPr lang="en-US" dirty="0"/>
              <a:t>of the student population </a:t>
            </a:r>
            <a:r>
              <a:rPr lang="en-US" dirty="0">
                <a:solidFill>
                  <a:srgbClr val="00B050"/>
                </a:solidFill>
              </a:rPr>
              <a:t>…</a:t>
            </a:r>
            <a:r>
              <a:rPr lang="en-US" dirty="0"/>
              <a:t> The Wellness Centre has also shared that there are less students coming to them stressed out about their coursework.</a:t>
            </a:r>
          </a:p>
          <a:p>
            <a:pPr marL="457200" lvl="1" indent="0">
              <a:buNone/>
            </a:pPr>
            <a:endParaRPr lang="en-US" dirty="0"/>
          </a:p>
          <a:p>
            <a:pPr lvl="1"/>
            <a:r>
              <a:rPr lang="en-US" dirty="0"/>
              <a:t>Excellent = There are multiple indicators highlighting the benefits of FLT. The attendance reports pulled from PowerSchool indicate that</a:t>
            </a:r>
            <a:r>
              <a:rPr lang="en-US" dirty="0">
                <a:solidFill>
                  <a:srgbClr val="00B050"/>
                </a:solidFill>
              </a:rPr>
              <a:t>…</a:t>
            </a:r>
            <a:r>
              <a:rPr lang="en-US" dirty="0"/>
              <a:t> The Wellness Center shared that</a:t>
            </a:r>
            <a:r>
              <a:rPr lang="en-US" dirty="0">
                <a:solidFill>
                  <a:srgbClr val="00B050"/>
                </a:solidFill>
              </a:rPr>
              <a:t>…</a:t>
            </a:r>
            <a:r>
              <a:rPr lang="en-US" dirty="0"/>
              <a:t> Parents have outlined that</a:t>
            </a:r>
            <a:r>
              <a:rPr lang="en-US" dirty="0">
                <a:solidFill>
                  <a:srgbClr val="00B050"/>
                </a:solidFill>
              </a:rPr>
              <a:t>…</a:t>
            </a:r>
            <a:r>
              <a:rPr lang="en-US" dirty="0"/>
              <a:t> Student conversations prove that</a:t>
            </a:r>
            <a:r>
              <a:rPr lang="en-US" dirty="0">
                <a:solidFill>
                  <a:srgbClr val="00B050"/>
                </a:solidFill>
              </a:rPr>
              <a:t>…</a:t>
            </a:r>
            <a:r>
              <a:rPr lang="en-US" dirty="0"/>
              <a:t> Academic reports</a:t>
            </a:r>
            <a:r>
              <a:rPr lang="en-US" dirty="0">
                <a:solidFill>
                  <a:schemeClr val="accent6"/>
                </a:solidFill>
              </a:rPr>
              <a:t>…</a:t>
            </a:r>
            <a:r>
              <a:rPr lang="en-US" dirty="0"/>
              <a:t> </a:t>
            </a:r>
          </a:p>
        </p:txBody>
      </p:sp>
    </p:spTree>
    <p:extLst>
      <p:ext uri="{BB962C8B-B14F-4D97-AF65-F5344CB8AC3E}">
        <p14:creationId xmlns:p14="http://schemas.microsoft.com/office/powerpoint/2010/main" val="1787866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B4575-054E-EF4F-88ED-ACEC83868CE8}"/>
              </a:ext>
            </a:extLst>
          </p:cNvPr>
          <p:cNvSpPr>
            <a:spLocks noGrp="1"/>
          </p:cNvSpPr>
          <p:nvPr>
            <p:ph type="title"/>
          </p:nvPr>
        </p:nvSpPr>
        <p:spPr/>
        <p:txBody>
          <a:bodyPr/>
          <a:lstStyle/>
          <a:p>
            <a:r>
              <a:rPr lang="en-US" dirty="0"/>
              <a:t>Communication</a:t>
            </a:r>
          </a:p>
        </p:txBody>
      </p:sp>
      <p:sp>
        <p:nvSpPr>
          <p:cNvPr id="3" name="Content Placeholder 2">
            <a:extLst>
              <a:ext uri="{FF2B5EF4-FFF2-40B4-BE49-F238E27FC236}">
                <a16:creationId xmlns:a16="http://schemas.microsoft.com/office/drawing/2014/main" id="{33EF90DC-B7BF-8E4B-9EDE-9DA78CB68633}"/>
              </a:ext>
            </a:extLst>
          </p:cNvPr>
          <p:cNvSpPr>
            <a:spLocks noGrp="1"/>
          </p:cNvSpPr>
          <p:nvPr>
            <p:ph idx="1"/>
          </p:nvPr>
        </p:nvSpPr>
        <p:spPr>
          <a:xfrm>
            <a:off x="838200" y="1690688"/>
            <a:ext cx="11064498" cy="4351338"/>
          </a:xfrm>
        </p:spPr>
        <p:txBody>
          <a:bodyPr>
            <a:normAutofit/>
          </a:bodyPr>
          <a:lstStyle/>
          <a:p>
            <a:pPr lvl="1"/>
            <a:r>
              <a:rPr lang="en-US" dirty="0"/>
              <a:t>Satisfactory = FLT is beneficial because it gives students time to catch up on work.</a:t>
            </a:r>
          </a:p>
          <a:p>
            <a:pPr marL="457200" lvl="1" indent="0">
              <a:buNone/>
            </a:pPr>
            <a:endParaRPr lang="en-US" dirty="0"/>
          </a:p>
          <a:p>
            <a:pPr lvl="1"/>
            <a:r>
              <a:rPr lang="en-US" dirty="0"/>
              <a:t>Proficient = FLT is beneficial because it allows for students to get extra help from their teachers, catch up on homework that might be missed due to extra curriculars, and collaborate with others.</a:t>
            </a:r>
          </a:p>
          <a:p>
            <a:pPr marL="457200" lvl="1" indent="0">
              <a:buNone/>
            </a:pPr>
            <a:endParaRPr lang="en-US" dirty="0"/>
          </a:p>
          <a:p>
            <a:pPr lvl="1"/>
            <a:r>
              <a:rPr lang="en-US" dirty="0"/>
              <a:t>Excellent = FLT is beneficial because it embeds time into the school day during which students can get extra help and clarification from their teachers, get a head start on homework for the evening they might miss due to extracurriculars, and allows them to collaborate with peers on group projects without the difficulties that might arise from arranging rides. </a:t>
            </a:r>
          </a:p>
        </p:txBody>
      </p:sp>
    </p:spTree>
    <p:extLst>
      <p:ext uri="{BB962C8B-B14F-4D97-AF65-F5344CB8AC3E}">
        <p14:creationId xmlns:p14="http://schemas.microsoft.com/office/powerpoint/2010/main" val="1571233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General Outline</a:t>
            </a:r>
          </a:p>
        </p:txBody>
      </p:sp>
      <p:sp>
        <p:nvSpPr>
          <p:cNvPr id="3" name="Content Placeholder 2"/>
          <p:cNvSpPr>
            <a:spLocks noGrp="1"/>
          </p:cNvSpPr>
          <p:nvPr>
            <p:ph idx="1"/>
          </p:nvPr>
        </p:nvSpPr>
        <p:spPr/>
        <p:txBody>
          <a:bodyPr/>
          <a:lstStyle/>
          <a:p>
            <a:r>
              <a:rPr lang="en-CA" dirty="0"/>
              <a:t>A position paper is an essay in which you </a:t>
            </a:r>
            <a:r>
              <a:rPr lang="en-CA" b="1" dirty="0"/>
              <a:t>take up a position or a STANCE</a:t>
            </a:r>
            <a:r>
              <a:rPr lang="en-CA" dirty="0"/>
              <a:t>… so you </a:t>
            </a:r>
            <a:r>
              <a:rPr lang="en-CA" b="1" dirty="0"/>
              <a:t>pick a SIDE</a:t>
            </a:r>
          </a:p>
          <a:p>
            <a:r>
              <a:rPr lang="en-CA" b="1" dirty="0">
                <a:solidFill>
                  <a:srgbClr val="FF0000"/>
                </a:solidFill>
              </a:rPr>
              <a:t>However, this does not mean it’s an OPINION paper… </a:t>
            </a:r>
          </a:p>
          <a:p>
            <a:r>
              <a:rPr lang="en-CA" dirty="0"/>
              <a:t>It’s a paper in which </a:t>
            </a:r>
            <a:r>
              <a:rPr lang="en-CA" b="1" dirty="0"/>
              <a:t>you decide the position you are taking</a:t>
            </a:r>
            <a:r>
              <a:rPr lang="en-CA" dirty="0"/>
              <a:t>… and back it up with </a:t>
            </a:r>
            <a:r>
              <a:rPr lang="en-CA" b="1" u="sng" dirty="0"/>
              <a:t>EVIDENCE (historical, contemporary, facts, </a:t>
            </a:r>
            <a:r>
              <a:rPr lang="en-CA" b="1" u="sng" dirty="0" err="1"/>
              <a:t>etc</a:t>
            </a:r>
            <a:r>
              <a:rPr lang="en-CA" b="1" u="sng" dirty="0"/>
              <a:t>)</a:t>
            </a:r>
          </a:p>
          <a:p>
            <a:r>
              <a:rPr lang="en-CA" dirty="0"/>
              <a:t>An entire paper were you are trying to PROVE your POSITION</a:t>
            </a:r>
          </a:p>
          <a:p>
            <a:r>
              <a:rPr lang="en-CA" dirty="0"/>
              <a:t>NOT tell the reader your opinion </a:t>
            </a:r>
          </a:p>
        </p:txBody>
      </p:sp>
    </p:spTree>
    <p:extLst>
      <p:ext uri="{BB962C8B-B14F-4D97-AF65-F5344CB8AC3E}">
        <p14:creationId xmlns:p14="http://schemas.microsoft.com/office/powerpoint/2010/main" val="24896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Format</a:t>
            </a:r>
          </a:p>
        </p:txBody>
      </p:sp>
      <p:sp>
        <p:nvSpPr>
          <p:cNvPr id="3" name="Content Placeholder 2"/>
          <p:cNvSpPr>
            <a:spLocks noGrp="1"/>
          </p:cNvSpPr>
          <p:nvPr>
            <p:ph idx="1"/>
          </p:nvPr>
        </p:nvSpPr>
        <p:spPr/>
        <p:txBody>
          <a:bodyPr/>
          <a:lstStyle/>
          <a:p>
            <a:r>
              <a:rPr lang="en-CA" dirty="0"/>
              <a:t>Introduction Paragraph</a:t>
            </a:r>
          </a:p>
          <a:p>
            <a:r>
              <a:rPr lang="en-CA" dirty="0"/>
              <a:t>Body #1</a:t>
            </a:r>
          </a:p>
          <a:p>
            <a:r>
              <a:rPr lang="en-CA" dirty="0"/>
              <a:t>Body #2</a:t>
            </a:r>
          </a:p>
          <a:p>
            <a:r>
              <a:rPr lang="en-CA" dirty="0"/>
              <a:t>Body #3</a:t>
            </a:r>
          </a:p>
          <a:p>
            <a:r>
              <a:rPr lang="en-CA" dirty="0"/>
              <a:t>Conclusion </a:t>
            </a:r>
          </a:p>
        </p:txBody>
      </p:sp>
    </p:spTree>
    <p:extLst>
      <p:ext uri="{BB962C8B-B14F-4D97-AF65-F5344CB8AC3E}">
        <p14:creationId xmlns:p14="http://schemas.microsoft.com/office/powerpoint/2010/main" val="4104737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Introduction (Source Analysis and Answer)</a:t>
            </a:r>
          </a:p>
        </p:txBody>
      </p:sp>
      <p:sp>
        <p:nvSpPr>
          <p:cNvPr id="3" name="Content Placeholder 2"/>
          <p:cNvSpPr>
            <a:spLocks noGrp="1"/>
          </p:cNvSpPr>
          <p:nvPr>
            <p:ph idx="1"/>
          </p:nvPr>
        </p:nvSpPr>
        <p:spPr/>
        <p:txBody>
          <a:bodyPr/>
          <a:lstStyle/>
          <a:p>
            <a:r>
              <a:rPr lang="en-CA" dirty="0"/>
              <a:t>Be clear in your answer – Is the source correct or incorrect?</a:t>
            </a:r>
          </a:p>
          <a:p>
            <a:r>
              <a:rPr lang="en-CA" dirty="0"/>
              <a:t>Breakdown the source </a:t>
            </a:r>
          </a:p>
          <a:p>
            <a:r>
              <a:rPr lang="en-CA" dirty="0"/>
              <a:t>Explain any key terms or language used in the source</a:t>
            </a:r>
          </a:p>
          <a:p>
            <a:r>
              <a:rPr lang="en-CA" dirty="0"/>
              <a:t>Introduce your argument</a:t>
            </a:r>
          </a:p>
          <a:p>
            <a:r>
              <a:rPr lang="en-CA" dirty="0"/>
              <a:t>Discuss the perspective(s)  reflected in the source</a:t>
            </a:r>
          </a:p>
        </p:txBody>
      </p:sp>
    </p:spTree>
    <p:extLst>
      <p:ext uri="{BB962C8B-B14F-4D97-AF65-F5344CB8AC3E}">
        <p14:creationId xmlns:p14="http://schemas.microsoft.com/office/powerpoint/2010/main" val="394316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Paragraph 2/3/4 (Argument/Evidence/Examples)</a:t>
            </a:r>
          </a:p>
        </p:txBody>
      </p:sp>
      <p:sp>
        <p:nvSpPr>
          <p:cNvPr id="3" name="Content Placeholder 2"/>
          <p:cNvSpPr>
            <a:spLocks noGrp="1"/>
          </p:cNvSpPr>
          <p:nvPr>
            <p:ph idx="1"/>
          </p:nvPr>
        </p:nvSpPr>
        <p:spPr/>
        <p:txBody>
          <a:bodyPr/>
          <a:lstStyle/>
          <a:p>
            <a:r>
              <a:rPr lang="en-CA" dirty="0"/>
              <a:t>Explain in detail your argument</a:t>
            </a:r>
          </a:p>
          <a:p>
            <a:r>
              <a:rPr lang="en-CA" dirty="0"/>
              <a:t>Provide evidence to support your argument</a:t>
            </a:r>
          </a:p>
          <a:p>
            <a:r>
              <a:rPr lang="en-CA" dirty="0"/>
              <a:t>Provide detailed examples, historical, and/or contemporary information to support your argument</a:t>
            </a:r>
          </a:p>
          <a:p>
            <a:r>
              <a:rPr lang="en-CA" dirty="0"/>
              <a:t>Relate your argument back to the source</a:t>
            </a:r>
          </a:p>
          <a:p>
            <a:r>
              <a:rPr lang="en-CA" dirty="0"/>
              <a:t>Use SS key terms to enhance your argument</a:t>
            </a:r>
          </a:p>
          <a:p>
            <a:endParaRPr lang="en-CA" dirty="0"/>
          </a:p>
          <a:p>
            <a:r>
              <a:rPr lang="en-CA" dirty="0"/>
              <a:t>DO x 3!</a:t>
            </a:r>
          </a:p>
        </p:txBody>
      </p:sp>
    </p:spTree>
    <p:extLst>
      <p:ext uri="{BB962C8B-B14F-4D97-AF65-F5344CB8AC3E}">
        <p14:creationId xmlns:p14="http://schemas.microsoft.com/office/powerpoint/2010/main" val="658935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Rubric</a:t>
            </a:r>
          </a:p>
        </p:txBody>
      </p:sp>
      <p:sp>
        <p:nvSpPr>
          <p:cNvPr id="3" name="Content Placeholder 2"/>
          <p:cNvSpPr>
            <a:spLocks noGrp="1"/>
          </p:cNvSpPr>
          <p:nvPr>
            <p:ph idx="1"/>
          </p:nvPr>
        </p:nvSpPr>
        <p:spPr/>
        <p:txBody>
          <a:bodyPr/>
          <a:lstStyle/>
          <a:p>
            <a:r>
              <a:rPr lang="en-CA" dirty="0"/>
              <a:t>Take a look at the rubric presented to you. This is the rubric used to mark PP’s at the diploma level. It’s used also at the 10-20-30 level’s in class.</a:t>
            </a:r>
          </a:p>
          <a:p>
            <a:r>
              <a:rPr lang="en-CA" dirty="0"/>
              <a:t>Take a few minutes and look at the categories. How are they similar to a source analysis rubric? How are they different?</a:t>
            </a:r>
          </a:p>
          <a:p>
            <a:r>
              <a:rPr lang="en-CA" dirty="0"/>
              <a:t>Highlight the keys words in each category i.e. what will differentiate the level you are at. What’s the different between a satisfactory and proficient? </a:t>
            </a:r>
          </a:p>
          <a:p>
            <a:r>
              <a:rPr lang="en-CA" dirty="0"/>
              <a:t>KEEP THIS! Confused about why you only got an 11/20? Understand the weighting of each category!</a:t>
            </a:r>
          </a:p>
        </p:txBody>
      </p:sp>
    </p:spTree>
    <p:extLst>
      <p:ext uri="{BB962C8B-B14F-4D97-AF65-F5344CB8AC3E}">
        <p14:creationId xmlns:p14="http://schemas.microsoft.com/office/powerpoint/2010/main" val="2734781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35D925F-2A92-6347-B456-0B055DA3FD3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8791" y="1178552"/>
            <a:ext cx="11448601" cy="4355974"/>
          </a:xfrm>
        </p:spPr>
      </p:pic>
      <p:sp>
        <p:nvSpPr>
          <p:cNvPr id="8" name="TextBox 7">
            <a:extLst>
              <a:ext uri="{FF2B5EF4-FFF2-40B4-BE49-F238E27FC236}">
                <a16:creationId xmlns:a16="http://schemas.microsoft.com/office/drawing/2014/main" id="{70EEEEA7-B352-F347-BBDA-5FF03029C151}"/>
              </a:ext>
            </a:extLst>
          </p:cNvPr>
          <p:cNvSpPr txBox="1"/>
          <p:nvPr/>
        </p:nvSpPr>
        <p:spPr>
          <a:xfrm>
            <a:off x="2092271" y="809220"/>
            <a:ext cx="1352230" cy="369332"/>
          </a:xfrm>
          <a:prstGeom prst="rect">
            <a:avLst/>
          </a:prstGeom>
          <a:noFill/>
        </p:spPr>
        <p:txBody>
          <a:bodyPr wrap="none" rtlCol="0">
            <a:spAutoFit/>
          </a:bodyPr>
          <a:lstStyle/>
          <a:p>
            <a:r>
              <a:rPr lang="en-US" dirty="0"/>
              <a:t>Introduction</a:t>
            </a:r>
          </a:p>
        </p:txBody>
      </p:sp>
      <p:sp>
        <p:nvSpPr>
          <p:cNvPr id="9" name="TextBox 8">
            <a:extLst>
              <a:ext uri="{FF2B5EF4-FFF2-40B4-BE49-F238E27FC236}">
                <a16:creationId xmlns:a16="http://schemas.microsoft.com/office/drawing/2014/main" id="{388C8A8B-17FB-F64C-B041-C80607EAB125}"/>
              </a:ext>
            </a:extLst>
          </p:cNvPr>
          <p:cNvSpPr txBox="1"/>
          <p:nvPr/>
        </p:nvSpPr>
        <p:spPr>
          <a:xfrm>
            <a:off x="4990454" y="809220"/>
            <a:ext cx="1290225" cy="369332"/>
          </a:xfrm>
          <a:prstGeom prst="rect">
            <a:avLst/>
          </a:prstGeom>
          <a:noFill/>
        </p:spPr>
        <p:txBody>
          <a:bodyPr wrap="none" rtlCol="0">
            <a:spAutoFit/>
          </a:bodyPr>
          <a:lstStyle/>
          <a:p>
            <a:r>
              <a:rPr lang="en-US" dirty="0"/>
              <a:t>Throughout</a:t>
            </a:r>
          </a:p>
        </p:txBody>
      </p:sp>
      <p:sp>
        <p:nvSpPr>
          <p:cNvPr id="10" name="TextBox 9">
            <a:extLst>
              <a:ext uri="{FF2B5EF4-FFF2-40B4-BE49-F238E27FC236}">
                <a16:creationId xmlns:a16="http://schemas.microsoft.com/office/drawing/2014/main" id="{BEBBFEFE-24D2-D848-B77D-779D9A2B29CF}"/>
              </a:ext>
            </a:extLst>
          </p:cNvPr>
          <p:cNvSpPr txBox="1"/>
          <p:nvPr/>
        </p:nvSpPr>
        <p:spPr>
          <a:xfrm>
            <a:off x="9885335" y="826713"/>
            <a:ext cx="1290225" cy="369332"/>
          </a:xfrm>
          <a:prstGeom prst="rect">
            <a:avLst/>
          </a:prstGeom>
          <a:noFill/>
        </p:spPr>
        <p:txBody>
          <a:bodyPr wrap="none" rtlCol="0">
            <a:spAutoFit/>
          </a:bodyPr>
          <a:lstStyle/>
          <a:p>
            <a:r>
              <a:rPr lang="en-US" dirty="0"/>
              <a:t>Throughout</a:t>
            </a:r>
          </a:p>
        </p:txBody>
      </p:sp>
      <p:sp>
        <p:nvSpPr>
          <p:cNvPr id="11" name="TextBox 10">
            <a:extLst>
              <a:ext uri="{FF2B5EF4-FFF2-40B4-BE49-F238E27FC236}">
                <a16:creationId xmlns:a16="http://schemas.microsoft.com/office/drawing/2014/main" id="{2208094D-9529-A64F-BAD2-20E89DFF2306}"/>
              </a:ext>
            </a:extLst>
          </p:cNvPr>
          <p:cNvSpPr txBox="1"/>
          <p:nvPr/>
        </p:nvSpPr>
        <p:spPr>
          <a:xfrm>
            <a:off x="7437894" y="809220"/>
            <a:ext cx="1749197" cy="369332"/>
          </a:xfrm>
          <a:prstGeom prst="rect">
            <a:avLst/>
          </a:prstGeom>
          <a:noFill/>
        </p:spPr>
        <p:txBody>
          <a:bodyPr wrap="none" rtlCol="0">
            <a:spAutoFit/>
          </a:bodyPr>
          <a:lstStyle/>
          <a:p>
            <a:r>
              <a:rPr lang="en-US" dirty="0"/>
              <a:t>Body Paragraphs</a:t>
            </a:r>
          </a:p>
        </p:txBody>
      </p:sp>
    </p:spTree>
    <p:extLst>
      <p:ext uri="{BB962C8B-B14F-4D97-AF65-F5344CB8AC3E}">
        <p14:creationId xmlns:p14="http://schemas.microsoft.com/office/powerpoint/2010/main" val="47467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2CEB574-65FF-EE44-A5BF-B40FB76DBB83}"/>
              </a:ext>
            </a:extLst>
          </p:cNvPr>
          <p:cNvSpPr txBox="1"/>
          <p:nvPr/>
        </p:nvSpPr>
        <p:spPr>
          <a:xfrm>
            <a:off x="2076772" y="1064862"/>
            <a:ext cx="1352230" cy="369332"/>
          </a:xfrm>
          <a:prstGeom prst="rect">
            <a:avLst/>
          </a:prstGeom>
          <a:noFill/>
        </p:spPr>
        <p:txBody>
          <a:bodyPr wrap="none" rtlCol="0">
            <a:spAutoFit/>
          </a:bodyPr>
          <a:lstStyle/>
          <a:p>
            <a:r>
              <a:rPr lang="en-US" dirty="0"/>
              <a:t>Introduction</a:t>
            </a:r>
          </a:p>
        </p:txBody>
      </p:sp>
      <p:sp>
        <p:nvSpPr>
          <p:cNvPr id="7" name="TextBox 6">
            <a:extLst>
              <a:ext uri="{FF2B5EF4-FFF2-40B4-BE49-F238E27FC236}">
                <a16:creationId xmlns:a16="http://schemas.microsoft.com/office/drawing/2014/main" id="{A27CB02D-21B6-F04D-85F9-AF8892846E47}"/>
              </a:ext>
            </a:extLst>
          </p:cNvPr>
          <p:cNvSpPr txBox="1"/>
          <p:nvPr/>
        </p:nvSpPr>
        <p:spPr>
          <a:xfrm>
            <a:off x="4990453" y="1041171"/>
            <a:ext cx="1290225" cy="369332"/>
          </a:xfrm>
          <a:prstGeom prst="rect">
            <a:avLst/>
          </a:prstGeom>
          <a:noFill/>
        </p:spPr>
        <p:txBody>
          <a:bodyPr wrap="none" rtlCol="0">
            <a:spAutoFit/>
          </a:bodyPr>
          <a:lstStyle/>
          <a:p>
            <a:r>
              <a:rPr lang="en-US" dirty="0"/>
              <a:t>Throughout</a:t>
            </a:r>
          </a:p>
        </p:txBody>
      </p:sp>
      <p:sp>
        <p:nvSpPr>
          <p:cNvPr id="8" name="TextBox 7">
            <a:extLst>
              <a:ext uri="{FF2B5EF4-FFF2-40B4-BE49-F238E27FC236}">
                <a16:creationId xmlns:a16="http://schemas.microsoft.com/office/drawing/2014/main" id="{F4A386B6-ABC3-2540-9E14-2A96AE6517FA}"/>
              </a:ext>
            </a:extLst>
          </p:cNvPr>
          <p:cNvSpPr txBox="1"/>
          <p:nvPr/>
        </p:nvSpPr>
        <p:spPr>
          <a:xfrm>
            <a:off x="10071315" y="972529"/>
            <a:ext cx="1290225" cy="369332"/>
          </a:xfrm>
          <a:prstGeom prst="rect">
            <a:avLst/>
          </a:prstGeom>
          <a:noFill/>
        </p:spPr>
        <p:txBody>
          <a:bodyPr wrap="none" rtlCol="0">
            <a:spAutoFit/>
          </a:bodyPr>
          <a:lstStyle/>
          <a:p>
            <a:r>
              <a:rPr lang="en-US" dirty="0"/>
              <a:t>Throughout</a:t>
            </a:r>
          </a:p>
        </p:txBody>
      </p:sp>
      <p:sp>
        <p:nvSpPr>
          <p:cNvPr id="9" name="Rectangle 8">
            <a:extLst>
              <a:ext uri="{FF2B5EF4-FFF2-40B4-BE49-F238E27FC236}">
                <a16:creationId xmlns:a16="http://schemas.microsoft.com/office/drawing/2014/main" id="{2D50DF6D-4AF7-6D44-BE69-3E3FCD933D4B}"/>
              </a:ext>
            </a:extLst>
          </p:cNvPr>
          <p:cNvSpPr/>
          <p:nvPr/>
        </p:nvSpPr>
        <p:spPr>
          <a:xfrm>
            <a:off x="7301398" y="1029374"/>
            <a:ext cx="1749197" cy="369332"/>
          </a:xfrm>
          <a:prstGeom prst="rect">
            <a:avLst/>
          </a:prstGeom>
        </p:spPr>
        <p:txBody>
          <a:bodyPr wrap="none">
            <a:spAutoFit/>
          </a:bodyPr>
          <a:lstStyle/>
          <a:p>
            <a:r>
              <a:rPr lang="en-US" dirty="0"/>
              <a:t>Body Paragraphs</a:t>
            </a:r>
          </a:p>
        </p:txBody>
      </p:sp>
      <p:pic>
        <p:nvPicPr>
          <p:cNvPr id="14" name="Content Placeholder 13">
            <a:extLst>
              <a:ext uri="{FF2B5EF4-FFF2-40B4-BE49-F238E27FC236}">
                <a16:creationId xmlns:a16="http://schemas.microsoft.com/office/drawing/2014/main" id="{E1AFA2C1-6D6F-5348-BAE5-D506D22FD50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2308" y="1618860"/>
            <a:ext cx="11656741" cy="4363486"/>
          </a:xfrm>
        </p:spPr>
      </p:pic>
    </p:spTree>
    <p:extLst>
      <p:ext uri="{BB962C8B-B14F-4D97-AF65-F5344CB8AC3E}">
        <p14:creationId xmlns:p14="http://schemas.microsoft.com/office/powerpoint/2010/main" val="1963809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Practice Source</a:t>
            </a:r>
          </a:p>
        </p:txBody>
      </p:sp>
      <p:sp>
        <p:nvSpPr>
          <p:cNvPr id="3" name="Content Placeholder 2"/>
          <p:cNvSpPr>
            <a:spLocks noGrp="1"/>
          </p:cNvSpPr>
          <p:nvPr>
            <p:ph idx="1"/>
          </p:nvPr>
        </p:nvSpPr>
        <p:spPr>
          <a:xfrm>
            <a:off x="838200" y="1990516"/>
            <a:ext cx="10515600" cy="4351338"/>
          </a:xfrm>
        </p:spPr>
        <p:txBody>
          <a:bodyPr/>
          <a:lstStyle/>
          <a:p>
            <a:pPr marL="0" indent="0" algn="ctr">
              <a:buNone/>
            </a:pPr>
            <a:r>
              <a:rPr lang="en-CA" b="1" dirty="0"/>
              <a:t>FLT is beneficial.</a:t>
            </a:r>
          </a:p>
          <a:p>
            <a:pPr marL="0" indent="0">
              <a:buNone/>
            </a:pPr>
            <a:endParaRPr lang="en-CA" b="1" i="1" dirty="0"/>
          </a:p>
          <a:p>
            <a:pPr marL="0" indent="0" algn="ctr">
              <a:buNone/>
            </a:pPr>
            <a:r>
              <a:rPr lang="en-CA" b="1" i="1" dirty="0"/>
              <a:t>To what extent should we embrace the perspective reflected in the source?</a:t>
            </a:r>
          </a:p>
          <a:p>
            <a:pPr marL="0" indent="0">
              <a:buNone/>
            </a:pPr>
            <a:endParaRPr lang="en-CA" b="1" i="1" dirty="0"/>
          </a:p>
          <a:p>
            <a:pPr marL="0" indent="0">
              <a:buNone/>
            </a:pPr>
            <a:endParaRPr lang="en-CA" b="1" dirty="0"/>
          </a:p>
        </p:txBody>
      </p:sp>
    </p:spTree>
    <p:extLst>
      <p:ext uri="{BB962C8B-B14F-4D97-AF65-F5344CB8AC3E}">
        <p14:creationId xmlns:p14="http://schemas.microsoft.com/office/powerpoint/2010/main" val="34117944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TotalTime>
  <Words>1153</Words>
  <Application>Microsoft Macintosh PowerPoint</Application>
  <PresentationFormat>Widescreen</PresentationFormat>
  <Paragraphs>109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American Typewriter</vt:lpstr>
      <vt:lpstr>Arial</vt:lpstr>
      <vt:lpstr>Calibri</vt:lpstr>
      <vt:lpstr>Calibri Light</vt:lpstr>
      <vt:lpstr>Office Theme</vt:lpstr>
      <vt:lpstr>Position Paper 101</vt:lpstr>
      <vt:lpstr>General Outline</vt:lpstr>
      <vt:lpstr>Format</vt:lpstr>
      <vt:lpstr>Introduction (Source Analysis and Answer)</vt:lpstr>
      <vt:lpstr>Paragraph 2/3/4 (Argument/Evidence/Examples)</vt:lpstr>
      <vt:lpstr>Rubric</vt:lpstr>
      <vt:lpstr>PowerPoint Presentation</vt:lpstr>
      <vt:lpstr>PowerPoint Presentation</vt:lpstr>
      <vt:lpstr>Practice Source</vt:lpstr>
      <vt:lpstr>Practice Source</vt:lpstr>
      <vt:lpstr>Practice Source Planning</vt:lpstr>
      <vt:lpstr>Analysis of the Source</vt:lpstr>
      <vt:lpstr>Argumentation </vt:lpstr>
      <vt:lpstr>Evidence</vt:lpstr>
      <vt:lpstr>Communication</vt:lpstr>
    </vt:vector>
  </TitlesOfParts>
  <Company>FFCA</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Position Paper 101</dc:title>
  <dc:creator>Winni Gill</dc:creator>
  <cp:lastModifiedBy>Winni Gill</cp:lastModifiedBy>
  <cp:revision>11</cp:revision>
  <dcterms:created xsi:type="dcterms:W3CDTF">2017-05-17T14:03:14Z</dcterms:created>
  <dcterms:modified xsi:type="dcterms:W3CDTF">2019-03-11T18:16:32Z</dcterms:modified>
</cp:coreProperties>
</file>